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notesSlides/notesSlide8.xml" ContentType="application/vnd.openxmlformats-officedocument.presentationml.notesSlide+xml"/>
  <Override PartName="/ppt/theme/themeOverride10.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78" r:id="rId5"/>
    <p:sldId id="279" r:id="rId6"/>
    <p:sldId id="280" r:id="rId7"/>
    <p:sldId id="281" r:id="rId8"/>
    <p:sldId id="282" r:id="rId9"/>
    <p:sldId id="284" r:id="rId10"/>
    <p:sldId id="285" r:id="rId11"/>
    <p:sldId id="286" r:id="rId12"/>
    <p:sldId id="287" r:id="rId13"/>
    <p:sldId id="28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013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439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226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524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9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777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57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21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5/8/2023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3.png"/><Relationship Id="rId5" Type="http://schemas.openxmlformats.org/officeDocument/2006/relationships/image" Target="../media/image13.jp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9.jp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3.png"/><Relationship Id="rId5" Type="http://schemas.openxmlformats.org/officeDocument/2006/relationships/image" Target="../media/image10.jp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11.emf"/><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3.png"/><Relationship Id="rId5" Type="http://schemas.openxmlformats.org/officeDocument/2006/relationships/image" Target="../media/image9.jp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3.png"/><Relationship Id="rId5" Type="http://schemas.openxmlformats.org/officeDocument/2006/relationships/image" Target="../media/image12.jp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3.png"/><Relationship Id="rId5" Type="http://schemas.openxmlformats.org/officeDocument/2006/relationships/image" Target="../media/image12.jp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3.png"/><Relationship Id="rId5" Type="http://schemas.openxmlformats.org/officeDocument/2006/relationships/image" Target="../media/image13.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3"/>
            <a:ext cx="3293589" cy="1657505"/>
          </a:xfrm>
        </p:spPr>
        <p:txBody>
          <a:bodyPr>
            <a:noAutofit/>
          </a:bodyPr>
          <a:lstStyle/>
          <a:p>
            <a:pPr algn="l"/>
            <a:r>
              <a:rPr lang="en-US" sz="3200" dirty="0"/>
              <a:t>HEAVEN SYSTEMS CYBER SECURITY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331029"/>
            <a:ext cx="3485072" cy="1853448"/>
          </a:xfrm>
        </p:spPr>
        <p:txBody>
          <a:bodyPr>
            <a:normAutofit fontScale="92500" lnSpcReduction="10000"/>
          </a:bodyPr>
          <a:lstStyle/>
          <a:p>
            <a:pPr algn="l"/>
            <a:r>
              <a:rPr lang="en-US" dirty="0"/>
              <a:t>Recent increase in phishing attacks</a:t>
            </a:r>
          </a:p>
          <a:p>
            <a:pPr algn="l"/>
            <a:endParaRPr lang="en-US" sz="2300" dirty="0"/>
          </a:p>
          <a:p>
            <a:pPr algn="l"/>
            <a:r>
              <a:rPr lang="en-US" dirty="0"/>
              <a:t>By Jorge T. 18574</a:t>
            </a:r>
            <a:endParaRPr lang="en-US" sz="2300" dirty="0"/>
          </a:p>
          <a:p>
            <a:pPr algn="l"/>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5" y="609599"/>
            <a:ext cx="5978072" cy="1481150"/>
          </a:xfrm>
        </p:spPr>
        <p:txBody>
          <a:bodyPr>
            <a:normAutofit fontScale="90000"/>
          </a:bodyPr>
          <a:lstStyle/>
          <a:p>
            <a:r>
              <a:rPr lang="en-US" b="1" dirty="0"/>
              <a:t>How AI Rewrites the Rules of Email Protection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13795" y="2279176"/>
            <a:ext cx="5978072" cy="3415672"/>
          </a:xfrm>
        </p:spPr>
        <p:txBody>
          <a:bodyPr anchor="ctr">
            <a:normAutofit fontScale="85000" lnSpcReduction="20000"/>
          </a:bodyPr>
          <a:lstStyle/>
          <a:p>
            <a:r>
              <a:rPr lang="en-US" sz="2000" dirty="0"/>
              <a:t>AI has the capability to go beyond signature detection and dynamically self-learn mailbox and communication habits. Thus, the system can automatically detect any anomalies based on both email data and metadata, leading to improved trust and authentication of email communications.</a:t>
            </a:r>
          </a:p>
          <a:p>
            <a:r>
              <a:rPr lang="en-US" sz="2000" dirty="0"/>
              <a:t>Anything predictable will be automated by AI, leaving the human worker to handle exceptional situations.</a:t>
            </a:r>
          </a:p>
          <a:p>
            <a:r>
              <a:rPr lang="en-US" sz="2000" dirty="0"/>
              <a:t>AI also can move beyond detecting blacklisted URLs. Using computer vision, the system can scan inbound links in real-time, and detect visual indications to determine whether a login page is fake, automatically blocking access to verified malicious URLs.</a:t>
            </a:r>
          </a:p>
        </p:txBody>
      </p:sp>
      <p:pic>
        <p:nvPicPr>
          <p:cNvPr id="3" name="Picture 2" descr="CPU with binary numbers and blueprint">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a:blip r:embed="rId5"/>
          <a:srcRect l="31251" r="31251"/>
          <a:stretch/>
        </p:blipFill>
        <p:spPr>
          <a:xfrm>
            <a:off x="7620351" y="10"/>
            <a:ext cx="4571649" cy="6857990"/>
          </a:xfrm>
          <a:prstGeom prst="rect">
            <a:avLst/>
          </a:prstGeom>
        </p:spPr>
      </p:pic>
      <p:pic>
        <p:nvPicPr>
          <p:cNvPr id="69" name="Picture 68">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153136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n-US" sz="4000" dirty="0"/>
              <a:t>Recent Increase in Phishing Attacks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151200" marR="27940" indent="0">
              <a:lnSpc>
                <a:spcPct val="115000"/>
              </a:lnSpc>
              <a:spcBef>
                <a:spcPts val="500"/>
              </a:spcBef>
              <a:spcAft>
                <a:spcPts val="1000"/>
              </a:spcAft>
              <a:buNone/>
            </a:pPr>
            <a:r>
              <a:rPr lang="en-AU" sz="1800" dirty="0">
                <a:effectLst/>
                <a:latin typeface="Calibri" panose="020F0502020204030204" pitchFamily="34" charset="0"/>
                <a:ea typeface="DengXian" panose="02010600030101010101" pitchFamily="2" charset="-122"/>
                <a:cs typeface="Times New Roman" panose="02020603050405020304" pitchFamily="18" charset="0"/>
              </a:rPr>
              <a:t>The company is currently facing an increase in the number phishing emails received by its employees, this has proven a difficult task for employees to handle on their own, requiring the help of the IT staff to check potentially hazardous emails individually.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Stick figure families holding hands">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srcRect t="9917" b="5813"/>
          <a:stretch/>
        </p:blipFill>
        <p:spPr>
          <a:xfrm>
            <a:off x="1" y="10"/>
            <a:ext cx="12192000" cy="6857990"/>
          </a:xfrm>
          <a:prstGeom prst="rect">
            <a:avLst/>
          </a:prstGeom>
        </p:spPr>
      </p:pic>
      <p:sp useBgFill="1">
        <p:nvSpPr>
          <p:cNvPr id="6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5" y="845388"/>
            <a:ext cx="3596420" cy="979016"/>
          </a:xfrm>
        </p:spPr>
        <p:txBody>
          <a:bodyPr anchor="b">
            <a:normAutofit/>
          </a:bodyPr>
          <a:lstStyle/>
          <a:p>
            <a:pPr algn="l"/>
            <a:r>
              <a:rPr lang="en-US" sz="2400" dirty="0"/>
              <a:t>What’s been done so far</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13795" y="1968237"/>
            <a:ext cx="3531684" cy="3679189"/>
          </a:xfrm>
        </p:spPr>
        <p:txBody>
          <a:bodyPr anchor="t">
            <a:normAutofit/>
          </a:bodyPr>
          <a:lstStyle/>
          <a:p>
            <a:pPr marL="151200" marR="27940" indent="0">
              <a:spcBef>
                <a:spcPts val="500"/>
              </a:spcBef>
              <a:spcAft>
                <a:spcPts val="1000"/>
              </a:spcAft>
              <a:buNone/>
            </a:pPr>
            <a:r>
              <a:rPr lang="en-US" sz="1600" dirty="0">
                <a:effectLst/>
                <a:latin typeface="Calibri" panose="020F0502020204030204" pitchFamily="34" charset="0"/>
                <a:ea typeface="DengXian" panose="02010600030101010101" pitchFamily="2" charset="-122"/>
                <a:cs typeface="Times New Roman" panose="02020603050405020304" pitchFamily="18" charset="0"/>
              </a:rPr>
              <a:t>To accelerate suspicious email analysis and response, Heaven Systems implemented </a:t>
            </a:r>
            <a:r>
              <a:rPr lang="en-US" sz="1600" dirty="0" err="1">
                <a:effectLst/>
                <a:latin typeface="Calibri" panose="020F0502020204030204" pitchFamily="34" charset="0"/>
                <a:ea typeface="DengXian" panose="02010600030101010101" pitchFamily="2" charset="-122"/>
                <a:cs typeface="Times New Roman" panose="02020603050405020304" pitchFamily="18" charset="0"/>
              </a:rPr>
              <a:t>MailMon</a:t>
            </a:r>
            <a:r>
              <a:rPr lang="en-US" sz="1600" dirty="0">
                <a:effectLst/>
                <a:latin typeface="Calibri" panose="020F0502020204030204" pitchFamily="34" charset="0"/>
                <a:ea typeface="DengXian" panose="02010600030101010101" pitchFamily="2" charset="-122"/>
                <a:cs typeface="Times New Roman" panose="02020603050405020304" pitchFamily="18" charset="0"/>
              </a:rPr>
              <a:t>, an automated phishing incident reporting and response service that empowers end users to report suspicious emails directly from the inbox. </a:t>
            </a:r>
            <a:r>
              <a:rPr lang="en-US" sz="1600" dirty="0" err="1">
                <a:effectLst/>
                <a:latin typeface="Calibri" panose="020F0502020204030204" pitchFamily="34" charset="0"/>
                <a:ea typeface="DengXian" panose="02010600030101010101" pitchFamily="2" charset="-122"/>
                <a:cs typeface="Times New Roman" panose="02020603050405020304" pitchFamily="18" charset="0"/>
              </a:rPr>
              <a:t>MailMon</a:t>
            </a:r>
            <a:r>
              <a:rPr lang="en-US" sz="1600" dirty="0">
                <a:effectLst/>
                <a:latin typeface="Calibri" panose="020F0502020204030204" pitchFamily="34" charset="0"/>
                <a:ea typeface="DengXian" panose="02010600030101010101" pitchFamily="2" charset="-122"/>
                <a:cs typeface="Times New Roman" panose="02020603050405020304" pitchFamily="18" charset="0"/>
              </a:rPr>
              <a:t> runs on Microsoft Exchange 2013 or newer and Office365; it is deployed to end users as an Outlook plug-in, including Outlook App for Android and iOS devices.</a:t>
            </a:r>
            <a:endParaRPr lang="en-US" sz="1600" dirty="0"/>
          </a:p>
        </p:txBody>
      </p:sp>
    </p:spTree>
    <p:extLst>
      <p:ext uri="{BB962C8B-B14F-4D97-AF65-F5344CB8AC3E}">
        <p14:creationId xmlns:p14="http://schemas.microsoft.com/office/powerpoint/2010/main" val="3760480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ulti-colored dialogue boxes">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srcRect l="13243" r="17869" b="2"/>
          <a:stretch/>
        </p:blipFill>
        <p:spPr>
          <a:xfrm>
            <a:off x="-8622" y="10"/>
            <a:ext cx="6096000" cy="6857990"/>
          </a:xfrm>
          <a:prstGeom prst="rect">
            <a:avLst/>
          </a:prstGeom>
        </p:spPr>
      </p:pic>
      <p:pic>
        <p:nvPicPr>
          <p:cNvPr id="69" name="Picture 68">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3200" dirty="0"/>
              <a:t>What’s being done so far</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151200" marR="27940" indent="0">
              <a:spcBef>
                <a:spcPts val="500"/>
              </a:spcBef>
              <a:spcAft>
                <a:spcPts val="1000"/>
              </a:spcAft>
              <a:buNone/>
            </a:pPr>
            <a:r>
              <a:rPr lang="en-US" sz="1800">
                <a:effectLst/>
                <a:latin typeface="Calibri" panose="020F0502020204030204" pitchFamily="34" charset="0"/>
                <a:ea typeface="DengXian" panose="02010600030101010101" pitchFamily="2" charset="-122"/>
                <a:cs typeface="Times New Roman" panose="02020603050405020304" pitchFamily="18" charset="0"/>
              </a:rPr>
              <a:t>To accelerate suspicious email analysis and response, Heaven Systems implemented MailMon, an automated phishing incident reporting and response service that empowers end users to report suspicious emails directly from the inbox. MailMon runs on Microsoft Exchange 2013 or newer and Office365; it is deployed to end users as an Outlook plug-in, including Outlook App for Android and iOS devices.</a:t>
            </a:r>
            <a:endParaRPr lang="en-US" sz="1800"/>
          </a:p>
        </p:txBody>
      </p:sp>
    </p:spTree>
    <p:extLst>
      <p:ext uri="{BB962C8B-B14F-4D97-AF65-F5344CB8AC3E}">
        <p14:creationId xmlns:p14="http://schemas.microsoft.com/office/powerpoint/2010/main" val="107599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525156" y="5663837"/>
            <a:ext cx="9440034" cy="1088336"/>
          </a:xfrm>
        </p:spPr>
        <p:txBody>
          <a:bodyPr vert="horz" lIns="91440" tIns="45720" rIns="91440" bIns="45720" rtlCol="0" anchor="b">
            <a:normAutofit/>
          </a:bodyPr>
          <a:lstStyle/>
          <a:p>
            <a:r>
              <a:rPr lang="en-US" sz="4800" dirty="0" err="1"/>
              <a:t>MailMon</a:t>
            </a:r>
            <a:r>
              <a:rPr lang="en-US" sz="4800" dirty="0"/>
              <a:t> Monitoring Data</a:t>
            </a:r>
          </a:p>
        </p:txBody>
      </p:sp>
      <p:pic>
        <p:nvPicPr>
          <p:cNvPr id="5" name="Picture 4">
            <a:extLst>
              <a:ext uri="{FF2B5EF4-FFF2-40B4-BE49-F238E27FC236}">
                <a16:creationId xmlns:a16="http://schemas.microsoft.com/office/drawing/2014/main" id="{FEA5490B-2E29-B10C-FF19-F780B9C1D0B6}"/>
              </a:ext>
            </a:extLst>
          </p:cNvPr>
          <p:cNvPicPr>
            <a:picLocks noChangeAspect="1"/>
          </p:cNvPicPr>
          <p:nvPr/>
        </p:nvPicPr>
        <p:blipFill>
          <a:blip r:embed="rId5"/>
          <a:stretch>
            <a:fillRect/>
          </a:stretch>
        </p:blipFill>
        <p:spPr>
          <a:xfrm>
            <a:off x="0" y="441980"/>
            <a:ext cx="12192000" cy="5116030"/>
          </a:xfrm>
          <a:prstGeom prst="rect">
            <a:avLst/>
          </a:prstGeom>
        </p:spPr>
      </p:pic>
    </p:spTree>
    <p:extLst>
      <p:ext uri="{BB962C8B-B14F-4D97-AF65-F5344CB8AC3E}">
        <p14:creationId xmlns:p14="http://schemas.microsoft.com/office/powerpoint/2010/main" val="301856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5" y="609599"/>
            <a:ext cx="5978072" cy="1481150"/>
          </a:xfrm>
        </p:spPr>
        <p:txBody>
          <a:bodyPr>
            <a:normAutofit/>
          </a:bodyPr>
          <a:lstStyle/>
          <a:p>
            <a:r>
              <a:rPr lang="en-US" dirty="0"/>
              <a:t>How To Recognize Phishing</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13795" y="2279176"/>
            <a:ext cx="5978072" cy="3415672"/>
          </a:xfrm>
        </p:spPr>
        <p:txBody>
          <a:bodyPr anchor="ctr">
            <a:normAutofit fontScale="92500" lnSpcReduction="10000"/>
          </a:bodyPr>
          <a:lstStyle/>
          <a:p>
            <a:pPr marL="36900" indent="0">
              <a:lnSpc>
                <a:spcPct val="100000"/>
              </a:lnSpc>
              <a:buNone/>
            </a:pPr>
            <a:r>
              <a:rPr lang="en-US" sz="1400" dirty="0"/>
              <a:t>Phishing emails and text messages often tell a story to trick you into clicking on a link or opening an attachment. You might get an unexpected email or text message that looks like it’s from a company you know or trust, like a bank or a credit card or utility company. Or maybe it’s from an online payment website or app. The message could be from a scammer, who might</a:t>
            </a:r>
          </a:p>
          <a:p>
            <a:pPr>
              <a:lnSpc>
                <a:spcPct val="100000"/>
              </a:lnSpc>
              <a:buFont typeface="Arial" panose="020B0604020202020204" pitchFamily="34" charset="0"/>
              <a:buChar char="•"/>
            </a:pPr>
            <a:r>
              <a:rPr lang="en-US" sz="1400" dirty="0"/>
              <a:t>say they’ve noticed some suspicious activity or log-in attempts — they haven’t</a:t>
            </a:r>
          </a:p>
          <a:p>
            <a:pPr>
              <a:lnSpc>
                <a:spcPct val="100000"/>
              </a:lnSpc>
              <a:buFont typeface="Arial" panose="020B0604020202020204" pitchFamily="34" charset="0"/>
              <a:buChar char="•"/>
            </a:pPr>
            <a:r>
              <a:rPr lang="en-US" sz="1400" dirty="0"/>
              <a:t>claim there’s a problem with your account or your payment information — there isn’t</a:t>
            </a:r>
          </a:p>
          <a:p>
            <a:pPr>
              <a:lnSpc>
                <a:spcPct val="100000"/>
              </a:lnSpc>
              <a:buFont typeface="Arial" panose="020B0604020202020204" pitchFamily="34" charset="0"/>
              <a:buChar char="•"/>
            </a:pPr>
            <a:r>
              <a:rPr lang="en-US" sz="1400" dirty="0"/>
              <a:t>say you need to confirm some personal or financial information — you don’t</a:t>
            </a:r>
          </a:p>
          <a:p>
            <a:pPr>
              <a:lnSpc>
                <a:spcPct val="100000"/>
              </a:lnSpc>
              <a:buFont typeface="Arial" panose="020B0604020202020204" pitchFamily="34" charset="0"/>
              <a:buChar char="•"/>
            </a:pPr>
            <a:r>
              <a:rPr lang="en-US" sz="1400" dirty="0"/>
              <a:t>include an invoice you don’t recognize — it’s fake</a:t>
            </a:r>
          </a:p>
          <a:p>
            <a:pPr>
              <a:lnSpc>
                <a:spcPct val="100000"/>
              </a:lnSpc>
              <a:buFont typeface="Arial" panose="020B0604020202020204" pitchFamily="34" charset="0"/>
              <a:buChar char="•"/>
            </a:pPr>
            <a:r>
              <a:rPr lang="en-US" sz="1400" dirty="0"/>
              <a:t>want you to click on a link to make a payment — but the link has malware</a:t>
            </a:r>
          </a:p>
          <a:p>
            <a:pPr>
              <a:lnSpc>
                <a:spcPct val="100000"/>
              </a:lnSpc>
              <a:buFont typeface="Arial" panose="020B0604020202020204" pitchFamily="34" charset="0"/>
              <a:buChar char="•"/>
            </a:pPr>
            <a:r>
              <a:rPr lang="en-US" sz="1400" dirty="0"/>
              <a:t>say you’re eligible to register for a government refund — it’s a scam</a:t>
            </a:r>
          </a:p>
          <a:p>
            <a:pPr>
              <a:lnSpc>
                <a:spcPct val="100000"/>
              </a:lnSpc>
              <a:buFont typeface="Arial" panose="020B0604020202020204" pitchFamily="34" charset="0"/>
              <a:buChar char="•"/>
            </a:pPr>
            <a:r>
              <a:rPr lang="en-US" sz="1400" dirty="0"/>
              <a:t>offer a coupon for free stuff — it’s not real</a:t>
            </a:r>
          </a:p>
        </p:txBody>
      </p:sp>
      <p:pic>
        <p:nvPicPr>
          <p:cNvPr id="3" name="Picture 2" descr="Stick figure families holding hands">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srcRect l="34426" r="21077" b="-1"/>
          <a:stretch/>
        </p:blipFill>
        <p:spPr>
          <a:xfrm>
            <a:off x="7620351" y="10"/>
            <a:ext cx="4571649" cy="6857990"/>
          </a:xfrm>
          <a:prstGeom prst="rect">
            <a:avLst/>
          </a:prstGeom>
        </p:spPr>
      </p:pic>
      <p:pic>
        <p:nvPicPr>
          <p:cNvPr id="69" name="Picture 68">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810820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ransparent padlock">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a:blip r:embed="rId5"/>
          <a:srcRect l="20886" r="20886"/>
          <a:stretch/>
        </p:blipFill>
        <p:spPr>
          <a:xfrm>
            <a:off x="-8622" y="10"/>
            <a:ext cx="6096000" cy="6857990"/>
          </a:xfrm>
          <a:prstGeom prst="rect">
            <a:avLst/>
          </a:prstGeom>
        </p:spPr>
      </p:pic>
      <p:pic>
        <p:nvPicPr>
          <p:cNvPr id="69" name="Picture 68">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3200" dirty="0"/>
              <a:t>Four Ways To Protect Yourself From Phishing</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85000" lnSpcReduction="10000"/>
          </a:bodyPr>
          <a:lstStyle/>
          <a:p>
            <a:pPr marL="151200" marR="27940" indent="0">
              <a:spcBef>
                <a:spcPts val="500"/>
              </a:spcBef>
              <a:spcAft>
                <a:spcPts val="10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1. Protect your computer by using security software. Set the software to update automatically so it will deal with any new security threats.</a:t>
            </a:r>
          </a:p>
          <a:p>
            <a:pPr marL="151200" marR="27940" indent="0">
              <a:spcBef>
                <a:spcPts val="500"/>
              </a:spcBef>
              <a:spcAft>
                <a:spcPts val="1000"/>
              </a:spcAft>
              <a:buNone/>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151200" marR="27940" indent="0">
              <a:spcBef>
                <a:spcPts val="500"/>
              </a:spcBef>
              <a:spcAft>
                <a:spcPts val="10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2. Protect your cell phone by setting software to update automatically. These updates could give you critical protection against security threats.</a:t>
            </a:r>
          </a:p>
          <a:p>
            <a:pPr marL="151200" marR="27940" indent="0">
              <a:spcBef>
                <a:spcPts val="500"/>
              </a:spcBef>
              <a:spcAft>
                <a:spcPts val="1000"/>
              </a:spcAft>
              <a:buNone/>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151200" marR="27940" indent="0">
              <a:spcBef>
                <a:spcPts val="500"/>
              </a:spcBef>
              <a:spcAft>
                <a:spcPts val="1000"/>
              </a:spcAft>
              <a:buNone/>
            </a:pPr>
            <a:r>
              <a:rPr lang="en-US" sz="1800" dirty="0"/>
              <a:t>3. Protect your data by backing it up. Back up the data on your computer to an external hard drive or in the cloud. Back up the data on your phone, too.</a:t>
            </a:r>
          </a:p>
        </p:txBody>
      </p:sp>
    </p:spTree>
    <p:extLst>
      <p:ext uri="{BB962C8B-B14F-4D97-AF65-F5344CB8AC3E}">
        <p14:creationId xmlns:p14="http://schemas.microsoft.com/office/powerpoint/2010/main" val="398945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ransparent padlock">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a:blip r:embed="rId5"/>
          <a:srcRect l="20886" r="20886"/>
          <a:stretch/>
        </p:blipFill>
        <p:spPr>
          <a:xfrm>
            <a:off x="-8622" y="10"/>
            <a:ext cx="6096000" cy="6857990"/>
          </a:xfrm>
          <a:prstGeom prst="rect">
            <a:avLst/>
          </a:prstGeom>
        </p:spPr>
      </p:pic>
      <p:pic>
        <p:nvPicPr>
          <p:cNvPr id="69" name="Picture 68">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3200" dirty="0"/>
              <a:t>Four Ways To Protect Yourself From Phishing</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257025" y="1732449"/>
            <a:ext cx="5648836" cy="4864294"/>
          </a:xfrm>
        </p:spPr>
        <p:txBody>
          <a:bodyPr anchor="t">
            <a:normAutofit fontScale="85000" lnSpcReduction="20000"/>
          </a:bodyPr>
          <a:lstStyle/>
          <a:p>
            <a:pPr marL="151200" marR="27940" indent="0">
              <a:spcBef>
                <a:spcPts val="500"/>
              </a:spcBef>
              <a:spcAft>
                <a:spcPts val="10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4. Protect your accounts by using multi-factor authentication. Some accounts offer extra security by requiring two or more credentials to log in to your account. This is called multi-factor authentication. The extra credentials you need to log in to your account fall into three categories:</a:t>
            </a:r>
          </a:p>
          <a:p>
            <a:pPr marL="151200" marR="27940" indent="0">
              <a:spcBef>
                <a:spcPts val="500"/>
              </a:spcBef>
              <a:spcAft>
                <a:spcPts val="1000"/>
              </a:spcAft>
              <a:buNone/>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436950" marR="27940" indent="-285750">
              <a:spcBef>
                <a:spcPts val="500"/>
              </a:spcBef>
              <a:spcAft>
                <a:spcPts val="10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something you know — like a passcode, a PIN, or the answer to a security question.</a:t>
            </a:r>
          </a:p>
          <a:p>
            <a:pPr marL="436950" marR="27940" indent="-285750">
              <a:spcBef>
                <a:spcPts val="500"/>
              </a:spcBef>
              <a:spcAft>
                <a:spcPts val="10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something you have — like a one-time verification passcode you get by text, email, or from an authenticator app; or a security key</a:t>
            </a:r>
          </a:p>
          <a:p>
            <a:pPr marL="436950" marR="27940" indent="-285750">
              <a:spcBef>
                <a:spcPts val="500"/>
              </a:spcBef>
              <a:spcAft>
                <a:spcPts val="10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something you are — like a scan of your fingerprint, your retina, or your face</a:t>
            </a:r>
          </a:p>
          <a:p>
            <a:pPr marL="151200" marR="27940" indent="0">
              <a:spcBef>
                <a:spcPts val="500"/>
              </a:spcBef>
              <a:spcAft>
                <a:spcPts val="1000"/>
              </a:spcAft>
              <a:buNone/>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151200" marR="27940" indent="0">
              <a:spcBef>
                <a:spcPts val="500"/>
              </a:spcBef>
              <a:spcAft>
                <a:spcPts val="10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Multi-factor authentication makes it harder for scammers to log in to your accounts if they do get your username and password.</a:t>
            </a:r>
            <a:endParaRPr lang="en-US" sz="1800" dirty="0"/>
          </a:p>
        </p:txBody>
      </p:sp>
    </p:spTree>
    <p:extLst>
      <p:ext uri="{BB962C8B-B14F-4D97-AF65-F5344CB8AC3E}">
        <p14:creationId xmlns:p14="http://schemas.microsoft.com/office/powerpoint/2010/main" val="3381740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5" y="609599"/>
            <a:ext cx="5978072" cy="1481150"/>
          </a:xfrm>
        </p:spPr>
        <p:txBody>
          <a:bodyPr>
            <a:normAutofit fontScale="90000"/>
          </a:bodyPr>
          <a:lstStyle/>
          <a:p>
            <a:r>
              <a:rPr lang="en-US" b="1" dirty="0"/>
              <a:t>How AI Rewrites the Rules of Email Protection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13795" y="2279176"/>
            <a:ext cx="5978072" cy="3415672"/>
          </a:xfrm>
        </p:spPr>
        <p:txBody>
          <a:bodyPr anchor="ctr">
            <a:normAutofit/>
          </a:bodyPr>
          <a:lstStyle/>
          <a:p>
            <a:pPr marL="36900" indent="0">
              <a:lnSpc>
                <a:spcPct val="100000"/>
              </a:lnSpc>
              <a:buNone/>
            </a:pPr>
            <a:r>
              <a:rPr lang="en-US" sz="2800" dirty="0"/>
              <a:t>Hackers are extremely creative, and as much as 25 percent of phishing emails bypass traditional Secure Email Gateways. For that reason, we need a tool that fights phishing where it is most effective: inside the mailbox.</a:t>
            </a:r>
          </a:p>
        </p:txBody>
      </p:sp>
      <p:pic>
        <p:nvPicPr>
          <p:cNvPr id="3" name="Picture 2" descr="CPU with binary numbers and blueprint">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a:blip r:embed="rId5"/>
          <a:srcRect l="31251" r="31251"/>
          <a:stretch/>
        </p:blipFill>
        <p:spPr>
          <a:xfrm>
            <a:off x="7620351" y="10"/>
            <a:ext cx="4571649" cy="6857990"/>
          </a:xfrm>
          <a:prstGeom prst="rect">
            <a:avLst/>
          </a:prstGeom>
        </p:spPr>
      </p:pic>
      <p:pic>
        <p:nvPicPr>
          <p:cNvPr id="69" name="Picture 68">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4647903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{42EF59F4-5A94-4F06-88C4-854E197ACC85}tf55705232_win32</Template>
  <TotalTime>9403</TotalTime>
  <Words>783</Words>
  <Application>Microsoft Office PowerPoint</Application>
  <PresentationFormat>Widescreen</PresentationFormat>
  <Paragraphs>49</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Goudy Old Style</vt:lpstr>
      <vt:lpstr>Wingdings 2</vt:lpstr>
      <vt:lpstr>SlateVTI</vt:lpstr>
      <vt:lpstr>HEAVEN SYSTEMS CYBER SECURITY </vt:lpstr>
      <vt:lpstr>Recent Increase in Phishing Attacks </vt:lpstr>
      <vt:lpstr>What’s been done so far</vt:lpstr>
      <vt:lpstr>What’s being done so far</vt:lpstr>
      <vt:lpstr>MailMon Monitoring Data</vt:lpstr>
      <vt:lpstr>How To Recognize Phishing</vt:lpstr>
      <vt:lpstr>Four Ways To Protect Yourself From Phishing</vt:lpstr>
      <vt:lpstr>Four Ways To Protect Yourself From Phishing</vt:lpstr>
      <vt:lpstr>How AI Rewrites the Rules of Email Protection</vt:lpstr>
      <vt:lpstr>How AI Rewrites the Rules of Email Protection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dc:title>
  <dc:creator>Jorge Trujillo</dc:creator>
  <cp:lastModifiedBy>Jorge Trujillo</cp:lastModifiedBy>
  <cp:revision>5</cp:revision>
  <dcterms:created xsi:type="dcterms:W3CDTF">2023-05-07T23:14:52Z</dcterms:created>
  <dcterms:modified xsi:type="dcterms:W3CDTF">2023-05-14T11:58:34Z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